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302" r:id="rId2"/>
    <p:sldId id="257" r:id="rId3"/>
    <p:sldId id="320" r:id="rId4"/>
    <p:sldId id="354" r:id="rId5"/>
    <p:sldId id="365" r:id="rId6"/>
    <p:sldId id="355" r:id="rId7"/>
    <p:sldId id="366" r:id="rId8"/>
    <p:sldId id="367" r:id="rId9"/>
    <p:sldId id="368" r:id="rId10"/>
    <p:sldId id="369" r:id="rId11"/>
    <p:sldId id="370" r:id="rId12"/>
    <p:sldId id="307" r:id="rId13"/>
    <p:sldId id="339" r:id="rId14"/>
    <p:sldId id="371" r:id="rId15"/>
    <p:sldId id="372" r:id="rId16"/>
    <p:sldId id="373" r:id="rId17"/>
    <p:sldId id="374" r:id="rId18"/>
    <p:sldId id="301" r:id="rId19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8A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412" autoAdjust="0"/>
    <p:restoredTop sz="86323" autoAdjust="0"/>
  </p:normalViewPr>
  <p:slideViewPr>
    <p:cSldViewPr>
      <p:cViewPr>
        <p:scale>
          <a:sx n="75" d="100"/>
          <a:sy n="75" d="100"/>
        </p:scale>
        <p:origin x="-120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8B77032-BEEF-4064-877E-C112AA29B223}" type="datetimeFigureOut">
              <a:rPr lang="ar-EG" smtClean="0"/>
              <a:pPr/>
              <a:t>04/08/1441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4B01D1-DEC9-48A5-9DBF-A9B09570C769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1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2286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r" defTabSz="914400" rtl="1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4498848" cy="347472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Low">
              <a:buNone/>
            </a:pPr>
            <a:r>
              <a:rPr lang="ar-E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المراهقة... أهميتها ...مظاهرها .. أشكالها</a:t>
            </a:r>
          </a:p>
          <a:p>
            <a:pPr algn="justLow">
              <a:buNone/>
            </a:pPr>
            <a:r>
              <a:rPr lang="ar-E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الفرقة الأولى </a:t>
            </a:r>
            <a:r>
              <a:rPr lang="ar-EG" sz="3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شعبة زراعة وتربية</a:t>
            </a:r>
            <a:endParaRPr lang="ar-EG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85852" y="5143512"/>
            <a:ext cx="6572296" cy="1285884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إعداد</a:t>
            </a:r>
            <a:b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</a:br>
            <a:r>
              <a:rPr lang="ar-EG" sz="4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Simplified Arabic" pitchFamily="2" charset="-78"/>
              </a:rPr>
              <a:t>د. حازم شوقي الطنطاوي</a:t>
            </a:r>
            <a:endParaRPr lang="ar-EG" sz="48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Simplified Arabic" pitchFamily="2" charset="-78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3" name="Picture 2" descr="http://uobabylon.edu.iq/uobcoleges/media_up/7_21277_23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001" y="764704"/>
            <a:ext cx="443470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  <p:bldP spid="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التحليلية التأويلية: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إن الاتزان النسبي لفترة الكمون يستمر حتى البلوغ، حتى يحدث تعزيز بيولوجي </a:t>
            </a:r>
            <a:r>
              <a:rPr lang="ar-EG" sz="3600" b="1" dirty="0" err="1" smtClean="0">
                <a:solidFill>
                  <a:srgbClr val="7030A0"/>
                </a:solidFill>
              </a:rPr>
              <a:t>للحفزات</a:t>
            </a:r>
            <a:r>
              <a:rPr lang="ar-EG" sz="3600" b="1" dirty="0" smtClean="0">
                <a:solidFill>
                  <a:srgbClr val="7030A0"/>
                </a:solidFill>
              </a:rPr>
              <a:t> الجنسية، فالطاقات الجنسية الغامرة تطيح بالاتزان القديم بين الدفاعات </a:t>
            </a:r>
            <a:r>
              <a:rPr lang="ar-EG" sz="3600" b="1" dirty="0" err="1" smtClean="0">
                <a:solidFill>
                  <a:srgbClr val="7030A0"/>
                </a:solidFill>
              </a:rPr>
              <a:t>والحفزات</a:t>
            </a:r>
            <a:r>
              <a:rPr lang="ar-EG" sz="3600" b="1" dirty="0" smtClean="0">
                <a:solidFill>
                  <a:srgbClr val="7030A0"/>
                </a:solidFill>
              </a:rPr>
              <a:t>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err="1" smtClean="0">
                <a:solidFill>
                  <a:schemeClr val="accent6"/>
                </a:solidFill>
              </a:rPr>
              <a:t>وتتعبأ</a:t>
            </a:r>
            <a:r>
              <a:rPr lang="ar-EG" sz="3600" b="1" dirty="0" smtClean="0">
                <a:solidFill>
                  <a:schemeClr val="accent6"/>
                </a:solidFill>
              </a:rPr>
              <a:t> الغالبية العظمى من طاقات الفرد لمواجهة هذا الخطر. ومن هنا لا يبقى أقل القليل من الطاقة متاحا تحت تصرف الأنا لتواجه به مواقف الحياة العادية.</a:t>
            </a:r>
          </a:p>
          <a:p>
            <a:pPr algn="justLow"/>
            <a:r>
              <a:rPr lang="ar-EG" sz="3600" b="1" dirty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chemeClr val="accent6"/>
                </a:solidFill>
              </a:rPr>
              <a:t>وتزداد سرعة قابلية الفرد للتعب دون أن يكون هناك جهد حقيقي مبذول. </a:t>
            </a:r>
            <a:endParaRPr lang="ar-EG" sz="3600" b="1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626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التحليلية التأويلية: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وإن جميع الظواهر المميزة للبلوغ، يعتبرها التحليل النفسي مجرد محاولات لاستعادة الاتزان الذي اضطرب.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فالمهمة السيكولوجية في البلوغ هي تكيف الشخصية لهذه الظروف الجديدة، والتي طرأت بقعل التغيرات الفيزيائية.</a:t>
            </a:r>
            <a:endParaRPr lang="ar-EG" sz="3600" b="1" dirty="0" smtClean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551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أشكال المراهقة</a:t>
            </a:r>
            <a:endParaRPr lang="en-US" sz="48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المتوافقة:</a:t>
            </a:r>
          </a:p>
          <a:p>
            <a:pPr algn="justLow"/>
            <a:r>
              <a:rPr lang="ar-EG" sz="3600" b="1" dirty="0" smtClean="0"/>
              <a:t>   وتتميز بالميل إلى الاتزان، وتكامل الاتجاهات، والتوافق الأسري والاجتماعي، والرضا عن النفس، وسلامة التكوين الجسمي، والتفوق والنجاح الدراسي، والشعور بالمسئولية الاجتماعية والاعتماد على النفس.</a:t>
            </a:r>
            <a:endParaRPr lang="ar-EG" sz="3600" b="1" dirty="0"/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638682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المتوافقة:</a:t>
            </a:r>
          </a:p>
          <a:p>
            <a:pPr algn="justLow"/>
            <a:r>
              <a:rPr lang="ar-EG" sz="3600" b="1" dirty="0" smtClean="0">
                <a:solidFill>
                  <a:schemeClr val="accent1"/>
                </a:solidFill>
              </a:rPr>
              <a:t>   وترجع هذه الخصائص إلى المعاملة الأسرية التي تتصف بالحرية والفهم، واحترام رغبات المراهق، والاستقلال النسبي، وإشباع الهوايات، وتوفير جو من الثقة والصراحة بين الوالدين.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285884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435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</a:t>
            </a:r>
            <a:r>
              <a:rPr lang="ar-EG" sz="3600" b="1" dirty="0" err="1" smtClean="0">
                <a:solidFill>
                  <a:srgbClr val="C00000"/>
                </a:solidFill>
              </a:rPr>
              <a:t>الانسحابية</a:t>
            </a:r>
            <a:r>
              <a:rPr lang="ar-EG" sz="3600" b="1" dirty="0" smtClean="0">
                <a:solidFill>
                  <a:srgbClr val="C00000"/>
                </a:solidFill>
              </a:rPr>
              <a:t>:</a:t>
            </a:r>
          </a:p>
          <a:p>
            <a:pPr algn="justLow"/>
            <a:r>
              <a:rPr lang="ar-EG" sz="3600" b="1" dirty="0" smtClean="0"/>
              <a:t>   وتتميز بالعزلة والسلبية، والاكتئاب، والتردد، والخجل، والتفكير المتمركز حول الذات، وفقد النظم الاجتماعية.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فضلا عن الاستغراق في أحلام اليقظة، والتي تدور حول الحرمان والحاجات غير المشبعة.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وترجع أسبابها إلى اضطراب الجو النفسي الأسري، وتسلط الوالدين، والنقد الزائد، والتدخل في شئون المراهق.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0320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343537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العدوانية:</a:t>
            </a:r>
          </a:p>
          <a:p>
            <a:pPr algn="justLow"/>
            <a:r>
              <a:rPr lang="ar-EG" sz="3600" b="1" dirty="0" smtClean="0"/>
              <a:t>   وتتميز بالاستغراق في أحلام اليقظة، والتمرد والتحدي للأسرة والسلطة، والانحرافات الجنسية، والعناد وتحطيم وتخريب المرافق العامة والخاصة.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فضلا عن التعلق الزائد بروايات المغامرة، والشعور بالظلم.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وترجع أسبابها إلى تسلط وضغوط الأسرة، ونقص إشباع الميول والاهتمامات، وإهمال النشاط الرياضي، وضعف المستوى التعليمي والاجتماعي للأسرة.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0320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23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marL="571500" indent="-571500" algn="justLow">
              <a:buFont typeface="Wingdings" pitchFamily="2" charset="2"/>
              <a:buChar char="v"/>
            </a:pPr>
            <a:r>
              <a:rPr lang="ar-EG" sz="3600" dirty="0" smtClean="0">
                <a:solidFill>
                  <a:srgbClr val="C00000"/>
                </a:solidFill>
              </a:rPr>
              <a:t> </a:t>
            </a:r>
            <a:r>
              <a:rPr lang="ar-EG" sz="3600" b="1" dirty="0" smtClean="0">
                <a:solidFill>
                  <a:srgbClr val="C00000"/>
                </a:solidFill>
              </a:rPr>
              <a:t>المراهقة المنحرفة:</a:t>
            </a:r>
          </a:p>
          <a:p>
            <a:pPr algn="justLow"/>
            <a:r>
              <a:rPr lang="ar-EG" sz="3600" b="1" dirty="0" smtClean="0"/>
              <a:t>   وتتميز بالجناح والسلوك المضاد للمجتمع، والانحلال الخلقي، والانهيار النفسي والانحرافات الجنسية والفوضى والاستهتار.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75000"/>
                  </a:schemeClr>
                </a:solidFill>
              </a:rPr>
              <a:t>فضلا عن عدم مراعاة معايير المجتمع وقيمه وتقاليده.</a:t>
            </a:r>
          </a:p>
          <a:p>
            <a:pPr algn="justLow"/>
            <a:r>
              <a:rPr lang="ar-EG" sz="3600" b="1" dirty="0"/>
              <a:t> </a:t>
            </a:r>
            <a:r>
              <a:rPr lang="ar-EG" sz="3600" b="1" dirty="0" smtClean="0"/>
              <a:t>  </a:t>
            </a:r>
            <a:r>
              <a:rPr lang="ar-EG" sz="3600" b="1" dirty="0" smtClean="0">
                <a:solidFill>
                  <a:schemeClr val="accent6">
                    <a:lumMod val="50000"/>
                  </a:schemeClr>
                </a:solidFill>
              </a:rPr>
              <a:t>وترجع أسبابها إلى الصدمات الانفعالية داخل الأسرة، والتفكك الأسري، والقسوة الشديدة في معاملة المراهق، والشعور بالنقص.</a:t>
            </a:r>
            <a:endParaRPr lang="ar-EG" sz="36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11960" y="20646"/>
            <a:ext cx="4916393" cy="103209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ar-EG" sz="3200" b="1" dirty="0" smtClean="0">
                <a:solidFill>
                  <a:schemeClr val="accent6">
                    <a:lumMod val="75000"/>
                  </a:schemeClr>
                </a:solidFill>
              </a:rPr>
              <a:t>تابع أشكال المراهقة</a:t>
            </a:r>
            <a:endParaRPr lang="ar-EG" sz="32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6233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51520" y="1294805"/>
            <a:ext cx="8640960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800" b="1" dirty="0" smtClean="0">
                <a:solidFill>
                  <a:schemeClr val="tx2"/>
                </a:solidFill>
                <a:cs typeface="Malik Lt BT" pitchFamily="2" charset="-78"/>
              </a:rPr>
              <a:t> </a:t>
            </a:r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</a:t>
            </a:r>
          </a:p>
          <a:p>
            <a:pPr algn="justLow"/>
            <a:r>
              <a:rPr lang="ar-EG" sz="2700" b="1" dirty="0" smtClean="0">
                <a:solidFill>
                  <a:schemeClr val="accent4">
                    <a:lumMod val="50000"/>
                  </a:schemeClr>
                </a:solidFill>
                <a:cs typeface="Malik Lt BT" pitchFamily="2" charset="-78"/>
              </a:rPr>
              <a:t>        </a:t>
            </a:r>
            <a:endParaRPr lang="en-US" sz="2800" b="1" dirty="0" smtClean="0">
              <a:solidFill>
                <a:schemeClr val="accent4">
                  <a:lumMod val="50000"/>
                </a:schemeClr>
              </a:solidFill>
              <a:cs typeface="Malik Lt BT" pitchFamily="2" charset="-78"/>
            </a:endParaRPr>
          </a:p>
          <a:p>
            <a:pPr algn="justLow"/>
            <a:endParaRPr lang="en-US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pic>
        <p:nvPicPr>
          <p:cNvPr id="6" name="Picture 15" descr="b236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5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Documents and Settings\Fannan6\Desktop\أشكر.jpe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500174"/>
            <a:ext cx="9144000" cy="53578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2072135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أهمية المراهقة وأهم مظاهرها وأشكالها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3050510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  تمثل مرحلة المراهقة مرحلة انتقالية من مرحلة الطفولة إلى مرحلة الرشد والنضج. ويمكن اعتباها العقد الثاني من العمر.</a:t>
            </a:r>
          </a:p>
          <a:p>
            <a:pPr algn="justLow"/>
            <a:r>
              <a:rPr lang="ar-EG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ar-EG" sz="3600" b="1" dirty="0" smtClean="0">
                <a:solidFill>
                  <a:schemeClr val="accent1">
                    <a:lumMod val="75000"/>
                  </a:schemeClr>
                </a:solidFill>
              </a:rPr>
              <a:t>   وهي مرحلة تغيرات جسمية وجنسية واجتماعية وعقلية وانفعالية، تنقل الفرد من الطفولة إلى الرشد.</a:t>
            </a:r>
            <a:endParaRPr lang="ar-EG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59832" y="20646"/>
            <a:ext cx="6068521" cy="103209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مقدمة 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  <a:endParaRPr lang="ar-EG" sz="3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justLow"/>
            <a:r>
              <a:rPr lang="ar-EG" sz="3600" b="1" dirty="0" smtClean="0">
                <a:solidFill>
                  <a:srgbClr val="7030A0"/>
                </a:solidFill>
              </a:rPr>
              <a:t>   وإن انتقال الفرد من الطفولة إلى الرشد يجعله ينتمي إلى جماعة وبيئة جديدة تقتضي من المراهق التكيف مع الوسط الجديد.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 ومرحلة المراهقة هي مرحلة الميلاد الحقيقي للفرد كذات مستقلة متميزة، وهي مرحلة اتخاذ القرارات، وكثرة الصراعات، ومرحلة الميلاد الجنسي.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وأيضا مرحلة بناء نسق من القيم والاتجاهات التي توجه الفرد.</a:t>
            </a:r>
            <a:endParaRPr lang="ar-EG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4452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7925" y="1268760"/>
            <a:ext cx="9144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EG" sz="2700" b="1" dirty="0" smtClean="0">
                <a:solidFill>
                  <a:srgbClr val="7030A0"/>
                </a:solidFill>
                <a:cs typeface="Malik Lt BT" pitchFamily="2" charset="-78"/>
              </a:rPr>
              <a:t>	</a:t>
            </a:r>
            <a:endParaRPr lang="ar-EG" sz="2700" b="1" dirty="0">
              <a:solidFill>
                <a:srgbClr val="7030A0"/>
              </a:solidFill>
              <a:cs typeface="Malik Lt BT" pitchFamily="2" charset="-78"/>
            </a:endParaRPr>
          </a:p>
        </p:txBody>
      </p:sp>
      <p:sp>
        <p:nvSpPr>
          <p:cNvPr id="5" name="Flowchart: Multidocument 4"/>
          <p:cNvSpPr/>
          <p:nvPr/>
        </p:nvSpPr>
        <p:spPr>
          <a:xfrm flipH="1">
            <a:off x="0" y="243408"/>
            <a:ext cx="8892480" cy="6614592"/>
          </a:xfrm>
          <a:prstGeom prst="flowChartMultidocument">
            <a:avLst/>
          </a:prstGeom>
          <a:solidFill>
            <a:schemeClr val="tx2">
              <a:lumMod val="60000"/>
              <a:lumOff val="40000"/>
            </a:schemeClr>
          </a:solidFill>
          <a:ln w="12700"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ar-EG" sz="4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cs typeface="Malik Lt BT" pitchFamily="2" charset="-78"/>
              </a:rPr>
              <a:t>أهم مظاهر النمو في مرحلة المراهقة</a:t>
            </a:r>
            <a:endParaRPr lang="en-US" sz="32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cs typeface="Malik Lt BT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54255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</a:p>
          <a:p>
            <a:pPr algn="justLow"/>
            <a:endParaRPr lang="ar-EG" sz="3600" b="1" dirty="0" smtClean="0">
              <a:solidFill>
                <a:srgbClr val="7030A0"/>
              </a:solidFill>
            </a:endParaRP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تبدأ مرحلة المراهقة من الثانية عشرة إلى العشرين، وعامل النضج يعود من جديد إلى الهيمنة بالقياس إلى عامل التعلم.</a:t>
            </a: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FF0000"/>
                </a:solidFill>
              </a:rPr>
              <a:t>من الناحية البدنية: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تتميز هذه المرحلة بطفرة هائلة في النمو البدني تبلغ بالكائن إلى اكتمال النضج.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وفيها يكتمل النمو البدني، ويتحقق النضج الجنسي، ويزداد الطول والوزن وسائر الأعضاء، وتتفوق البنات في بداية المرحلة، ويتفوق البنون في آخرها.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    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1176106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528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العقلية: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يقل معدل النمو العقلي في بداية المرحلة، ثم يسرع بعدها حتى يصل بالكائن إلى نضج قدراته العقلية، فالذكاء يطرد في النمو حتى يبلغ ذروة النضج في الثامنة عشرة تقريبا.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 والذاكرة يتزايد اعتمادها على الفهم والمعقولية، كما تتزايد قدرة الفرد على إدراك المجردات.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     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5760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الوجدانية: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تتميز المراهقة بالانفعالية فيثور الفرد غضبًا أو باكيًا لأتفه الأسباب، ويشعر بالإنهاك من أقل مجهود.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smtClean="0">
                <a:solidFill>
                  <a:schemeClr val="accent6"/>
                </a:solidFill>
              </a:rPr>
              <a:t>ولديه حساسية زائدة تجعله يستجيب للمثيرات الهينة بردود فعل عنيفة.</a:t>
            </a:r>
          </a:p>
          <a:p>
            <a:pPr algn="justLow"/>
            <a:r>
              <a:rPr lang="ar-EG" sz="3600" b="1" dirty="0">
                <a:solidFill>
                  <a:schemeClr val="accent6"/>
                </a:solidFill>
              </a:rPr>
              <a:t> </a:t>
            </a:r>
            <a:r>
              <a:rPr lang="ar-EG" sz="3600" b="1" dirty="0" smtClean="0">
                <a:solidFill>
                  <a:schemeClr val="accent6"/>
                </a:solidFill>
              </a:rPr>
              <a:t>  </a:t>
            </a:r>
            <a:r>
              <a:rPr lang="ar-EG" sz="3600" b="1" dirty="0" smtClean="0">
                <a:solidFill>
                  <a:schemeClr val="accent1"/>
                </a:solidFill>
              </a:rPr>
              <a:t>وهذه الانفعالات العاتية ترجع إلى تعبئة الطاقة لمجابهة الجنسية الغامرة.      </a:t>
            </a:r>
            <a:endParaRPr lang="ar-EG" sz="3600" b="1" dirty="0">
              <a:solidFill>
                <a:schemeClr val="accent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7375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07504" y="0"/>
            <a:ext cx="9036496" cy="6669359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ar-EG" sz="3200" b="1" dirty="0" smtClean="0">
                <a:solidFill>
                  <a:srgbClr val="FF0000"/>
                </a:solidFill>
              </a:rPr>
              <a:t>   </a:t>
            </a:r>
          </a:p>
          <a:p>
            <a:pPr algn="r"/>
            <a:r>
              <a:rPr lang="ar-EG" sz="3200" b="1" dirty="0">
                <a:solidFill>
                  <a:srgbClr val="FF0000"/>
                </a:solidFill>
              </a:rPr>
              <a:t> </a:t>
            </a:r>
            <a:r>
              <a:rPr lang="ar-EG" sz="3200" b="1" dirty="0" smtClean="0">
                <a:solidFill>
                  <a:srgbClr val="FF0000"/>
                </a:solidFill>
              </a:rPr>
              <a:t>  </a:t>
            </a:r>
            <a:endParaRPr lang="ar-EG" sz="3600" b="1" dirty="0" smtClean="0">
              <a:solidFill>
                <a:srgbClr val="FF0000"/>
              </a:solidFill>
            </a:endParaRPr>
          </a:p>
          <a:p>
            <a:pPr marL="571500" indent="-571500" algn="justLow">
              <a:buFont typeface="Wingdings" pitchFamily="2" charset="2"/>
              <a:buChar char="q"/>
            </a:pPr>
            <a:r>
              <a:rPr lang="ar-EG" sz="3600" b="1" dirty="0" smtClean="0">
                <a:solidFill>
                  <a:srgbClr val="FF0000"/>
                </a:solidFill>
              </a:rPr>
              <a:t>من الناحية الاجتماعية: </a:t>
            </a:r>
          </a:p>
          <a:p>
            <a:pPr algn="justLow"/>
            <a:r>
              <a:rPr lang="ar-EG" sz="3600" b="1" dirty="0" smtClean="0">
                <a:solidFill>
                  <a:srgbClr val="FF000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تتصف هذه المرحلة بالاستقلالية المسرفة، ويحاول أن يستقل بآرائه وحياته وأسراره رافضًا أن تتدخل الأسرة في شئونه.</a:t>
            </a:r>
          </a:p>
          <a:p>
            <a:pPr algn="justLow"/>
            <a:r>
              <a:rPr lang="ar-EG" sz="3600" b="1" dirty="0">
                <a:solidFill>
                  <a:srgbClr val="7030A0"/>
                </a:solidFill>
              </a:rPr>
              <a:t> </a:t>
            </a:r>
            <a:r>
              <a:rPr lang="ar-EG" sz="3600" b="1" dirty="0" smtClean="0">
                <a:solidFill>
                  <a:srgbClr val="7030A0"/>
                </a:solidFill>
              </a:rPr>
              <a:t>   </a:t>
            </a:r>
            <a:r>
              <a:rPr lang="ar-EG" sz="3600" b="1" dirty="0" smtClean="0">
                <a:solidFill>
                  <a:schemeClr val="accent6"/>
                </a:solidFill>
              </a:rPr>
              <a:t>واتجاه المراهق إلى الاستقلالية يجعله يسهم في جماعات الكبار والتحمس لها، </a:t>
            </a:r>
            <a:r>
              <a:rPr lang="ar-EG" sz="3600" b="1" dirty="0" smtClean="0">
                <a:solidFill>
                  <a:schemeClr val="accent1"/>
                </a:solidFill>
              </a:rPr>
              <a:t>لأنها تحقق له الاستقلال. </a:t>
            </a:r>
          </a:p>
          <a:p>
            <a:pPr algn="justLow"/>
            <a:r>
              <a:rPr lang="ar-EG" sz="3600" b="1" dirty="0">
                <a:solidFill>
                  <a:schemeClr val="accent1"/>
                </a:solidFill>
              </a:rPr>
              <a:t> </a:t>
            </a:r>
            <a:r>
              <a:rPr lang="ar-EG" sz="3600" b="1" dirty="0" smtClean="0">
                <a:solidFill>
                  <a:schemeClr val="accent1"/>
                </a:solidFill>
              </a:rPr>
              <a:t>ومن هنا يكون ميل المراهق إلى الإسهام الحماسي في حياة الجماعات واجدا في انتمائه إليها ما يؤكد انتمائه لحياة الكبار.</a:t>
            </a:r>
            <a:endParaRPr lang="ar-EG" sz="3600" b="1" dirty="0" smtClean="0">
              <a:solidFill>
                <a:schemeClr val="accent6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115616" y="20646"/>
            <a:ext cx="8012737" cy="960082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EG" sz="4400" b="1" dirty="0" smtClean="0">
                <a:solidFill>
                  <a:schemeClr val="accent6">
                    <a:lumMod val="75000"/>
                  </a:schemeClr>
                </a:solidFill>
              </a:rPr>
              <a:t>تابع مظاهر النمو في مرحلة المراهقة</a:t>
            </a:r>
            <a:endParaRPr lang="ar-EG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331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790</Words>
  <Application>Microsoft Office PowerPoint</Application>
  <PresentationFormat>On-screen Show (4:3)</PresentationFormat>
  <Paragraphs>94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Slipstream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creation</dc:creator>
  <cp:lastModifiedBy>Dr Hazem</cp:lastModifiedBy>
  <cp:revision>267</cp:revision>
  <dcterms:created xsi:type="dcterms:W3CDTF">2014-07-12T08:41:45Z</dcterms:created>
  <dcterms:modified xsi:type="dcterms:W3CDTF">2020-03-27T22:52:52Z</dcterms:modified>
</cp:coreProperties>
</file>